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57" r:id="rId5"/>
    <p:sldId id="265" r:id="rId6"/>
    <p:sldId id="271" r:id="rId7"/>
    <p:sldId id="272" r:id="rId8"/>
    <p:sldId id="263" r:id="rId9"/>
    <p:sldId id="262" r:id="rId10"/>
    <p:sldId id="264" r:id="rId11"/>
    <p:sldId id="256" r:id="rId12"/>
    <p:sldId id="267" r:id="rId13"/>
    <p:sldId id="273" r:id="rId14"/>
    <p:sldId id="275" r:id="rId15"/>
    <p:sldId id="276" r:id="rId16"/>
    <p:sldId id="282" r:id="rId17"/>
    <p:sldId id="277" r:id="rId18"/>
    <p:sldId id="278" r:id="rId19"/>
    <p:sldId id="283" r:id="rId20"/>
    <p:sldId id="279"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FC9084-A855-4FC4-80E5-2CB6DA8CD28E}"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C9084-A855-4FC4-80E5-2CB6DA8CD28E}"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C9084-A855-4FC4-80E5-2CB6DA8CD28E}"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C9084-A855-4FC4-80E5-2CB6DA8CD28E}"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C9084-A855-4FC4-80E5-2CB6DA8CD28E}" type="datetimeFigureOut">
              <a:rPr lang="en-US" smtClean="0"/>
              <a:pPr/>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FC9084-A855-4FC4-80E5-2CB6DA8CD28E}" type="datetimeFigureOut">
              <a:rPr lang="en-US" smtClean="0"/>
              <a:pPr/>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FC9084-A855-4FC4-80E5-2CB6DA8CD28E}" type="datetimeFigureOut">
              <a:rPr lang="en-US" smtClean="0"/>
              <a:pPr/>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FC9084-A855-4FC4-80E5-2CB6DA8CD28E}" type="datetimeFigureOut">
              <a:rPr lang="en-US" smtClean="0"/>
              <a:pPr/>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C9084-A855-4FC4-80E5-2CB6DA8CD28E}" type="datetimeFigureOut">
              <a:rPr lang="en-US" smtClean="0"/>
              <a:pPr/>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C9084-A855-4FC4-80E5-2CB6DA8CD28E}" type="datetimeFigureOut">
              <a:rPr lang="en-US" smtClean="0"/>
              <a:pPr/>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C9084-A855-4FC4-80E5-2CB6DA8CD28E}" type="datetimeFigureOut">
              <a:rPr lang="en-US" smtClean="0"/>
              <a:pPr/>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471CE-41FE-447F-836B-F5B88D35E9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C9084-A855-4FC4-80E5-2CB6DA8CD28E}" type="datetimeFigureOut">
              <a:rPr lang="en-US" smtClean="0"/>
              <a:pPr/>
              <a:t>4/21/2018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471CE-41FE-447F-836B-F5B88D35E9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aching.shu.ac.uk/hwb/chemistry/tutorials/chrom/gcttl.gif"/>
          <p:cNvPicPr>
            <a:picLocks noChangeAspect="1" noChangeArrowheads="1"/>
          </p:cNvPicPr>
          <p:nvPr/>
        </p:nvPicPr>
        <p:blipFill>
          <a:blip r:embed="rId2"/>
          <a:srcRect/>
          <a:stretch>
            <a:fillRect/>
          </a:stretch>
        </p:blipFill>
        <p:spPr bwMode="auto">
          <a:xfrm>
            <a:off x="1905000" y="304800"/>
            <a:ext cx="4981575" cy="571501"/>
          </a:xfrm>
          <a:prstGeom prst="rect">
            <a:avLst/>
          </a:prstGeom>
          <a:noFill/>
        </p:spPr>
      </p:pic>
      <p:sp>
        <p:nvSpPr>
          <p:cNvPr id="2051" name="Rectangle 3"/>
          <p:cNvSpPr>
            <a:spLocks noChangeArrowheads="1"/>
          </p:cNvSpPr>
          <p:nvPr/>
        </p:nvSpPr>
        <p:spPr bwMode="auto">
          <a:xfrm>
            <a:off x="457200" y="838200"/>
            <a:ext cx="8229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Gas chromatography - specifically gas-liquid chromatography - involves a sample being vaporized and injected onto the head of the chromatographic column. The sample is transported through the column by the flow of inert, gaseous mobile phase. The column itself contains a liquid stationary phase which is adsorbed onto the surface of an inert solid.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8" name="Rectangle 67"/>
          <p:cNvSpPr/>
          <p:nvPr/>
        </p:nvSpPr>
        <p:spPr>
          <a:xfrm>
            <a:off x="533400" y="2971800"/>
            <a:ext cx="8077200" cy="3473836"/>
          </a:xfrm>
          <a:prstGeom prst="rect">
            <a:avLst/>
          </a:prstGeom>
        </p:spPr>
        <p:txBody>
          <a:bodyPr wrap="square">
            <a:spAutoFit/>
          </a:bodyPr>
          <a:lstStyle/>
          <a:p>
            <a:pPr algn="just">
              <a:lnSpc>
                <a:spcPct val="200000"/>
              </a:lnSpc>
            </a:pPr>
            <a:r>
              <a:rPr lang="en-US" sz="1400" dirty="0" smtClean="0">
                <a:latin typeface="Times New Roman" pitchFamily="18" charset="0"/>
                <a:cs typeface="Times New Roman" pitchFamily="18" charset="0"/>
              </a:rPr>
              <a:t>Gas chromatography     is a term used to describe the group of analytical separation techniques used to analyze volatile substances in the gas phase. In gas chromatography, the components of a sample are dissolved in a solvent and vaporized in order to separate the analyses by distributing the sample between two phases: a stationary phase and a mobile phase. The mobile phase is a chemically inert gas that serves to carry the molecules of the analyze through the heated column. Gas chromatography is one of the sole forms of chromatography that does not utilize the mobile phase for interacting with the analyze. The stationary phase is either a solid adsorpant, termed gas-solid chromatography (GSC), or a liquid on an inert support, termed gas-liquid chromatography (GLC).</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81000" y="304800"/>
            <a:ext cx="8305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Column Oven</a:t>
            </a:r>
          </a:p>
          <a:p>
            <a:pPr marL="0" marR="0" lvl="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The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thermostatted</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oven serves to control the temperature of the column within a few tenths of a degree to conduct precise work.  The oven can be operated in two manners: isothermal programming or temperature programming.  In isothermal programming, the temperature of the column is held constant throughout the entire separation.  The optimum column temperature for isothermal operation is about the middle point of the boiling range of the sample.  However, isothermal programming works best only if the boiling point range of the sample is narrow.  If a low isothermal column temperature is used with a wide boiling point range, the low boiling fractions are well resolved but the high boiling fractions are slow to elute with extensive band broadening.  If the temperature is increased closer to the boiling points of the higher boiling components, the higher boiling components elute as sharp peaks but the lower boiling components elute so quickly there is no separation. </a:t>
            </a:r>
          </a:p>
          <a:p>
            <a:pPr marL="0" marR="0" lvl="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In the temperature programming method, the column temperature is either increased continuously or in steps as the separation progresses.  This method is well suited to separating a mixture with a broad boiling point range.  The analysis begins at a low temperature to resolve the low boiling components and increases during the separation to resolve the less volatile, high boiling components of the sample.  Rates of 5-7 °C/minute are typical for temperature programming separations.  </a:t>
            </a:r>
          </a:p>
          <a:p>
            <a:pPr marL="0" marR="0" lvl="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22530" name="Picture 2" descr="Effect of Column Temperature.jpg"/>
          <p:cNvPicPr>
            <a:picLocks noChangeAspect="1" noChangeArrowheads="1"/>
          </p:cNvPicPr>
          <p:nvPr/>
        </p:nvPicPr>
        <p:blipFill>
          <a:blip r:embed="rId2"/>
          <a:srcRect/>
          <a:stretch>
            <a:fillRect/>
          </a:stretch>
        </p:blipFill>
        <p:spPr bwMode="auto">
          <a:xfrm>
            <a:off x="2209800" y="3581400"/>
            <a:ext cx="5239864"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24508" r="16875" b="42331"/>
          <a:stretch>
            <a:fillRect/>
          </a:stretch>
        </p:blipFill>
        <p:spPr bwMode="auto">
          <a:xfrm>
            <a:off x="152400" y="381000"/>
            <a:ext cx="8465050" cy="2362200"/>
          </a:xfrm>
          <a:prstGeom prst="rect">
            <a:avLst/>
          </a:prstGeom>
          <a:noFill/>
          <a:ln w="9525">
            <a:noFill/>
            <a:miter lim="800000"/>
            <a:headEnd/>
            <a:tailEnd/>
          </a:ln>
          <a:effectLst/>
        </p:spPr>
      </p:pic>
      <p:pic>
        <p:nvPicPr>
          <p:cNvPr id="1028" name="Picture 4" descr="Flame Ionization Detector (1).JPG"/>
          <p:cNvPicPr>
            <a:picLocks noChangeAspect="1" noChangeArrowheads="1"/>
          </p:cNvPicPr>
          <p:nvPr/>
        </p:nvPicPr>
        <p:blipFill>
          <a:blip r:embed="rId3"/>
          <a:srcRect/>
          <a:stretch>
            <a:fillRect/>
          </a:stretch>
        </p:blipFill>
        <p:spPr bwMode="auto">
          <a:xfrm>
            <a:off x="5638800" y="2743200"/>
            <a:ext cx="3505200" cy="3810000"/>
          </a:xfrm>
          <a:prstGeom prst="rect">
            <a:avLst/>
          </a:prstGeom>
          <a:noFill/>
        </p:spPr>
      </p:pic>
      <p:sp>
        <p:nvSpPr>
          <p:cNvPr id="9" name="Rectangle 8"/>
          <p:cNvSpPr/>
          <p:nvPr/>
        </p:nvSpPr>
        <p:spPr>
          <a:xfrm>
            <a:off x="304800" y="2971800"/>
            <a:ext cx="5334000" cy="2893100"/>
          </a:xfrm>
          <a:prstGeom prst="rect">
            <a:avLst/>
          </a:prstGeom>
        </p:spPr>
        <p:txBody>
          <a:bodyPr wrap="square">
            <a:spAutoFit/>
          </a:bodyPr>
          <a:lstStyle/>
          <a:p>
            <a:r>
              <a:rPr lang="en-US" sz="1400" b="1" dirty="0" smtClean="0"/>
              <a:t>Flame Ionization Detectors</a:t>
            </a:r>
          </a:p>
          <a:p>
            <a:r>
              <a:rPr lang="en-US" sz="1400" dirty="0" smtClean="0"/>
              <a:t>Flame ionization detectors (FID) are the most generally applicable and most widely used detectors.  In a FID, the sample is directed at an air-hydrogen flame after exiting the column.  At the high temperature of the air-hydrogen flame, the sample undergoes </a:t>
            </a:r>
            <a:r>
              <a:rPr lang="en-US" sz="1400" dirty="0" err="1" smtClean="0"/>
              <a:t>pyrolysis</a:t>
            </a:r>
            <a:r>
              <a:rPr lang="en-US" sz="1400" dirty="0" smtClean="0"/>
              <a:t>, or chemical decomposition through intense heating.  </a:t>
            </a:r>
            <a:r>
              <a:rPr lang="en-US" sz="1400" dirty="0" err="1" smtClean="0"/>
              <a:t>Pyrolized</a:t>
            </a:r>
            <a:r>
              <a:rPr lang="en-US" sz="1400" dirty="0" smtClean="0"/>
              <a:t> hydrocarbons release ions and electrons that carry current.  A high-impedance </a:t>
            </a:r>
            <a:r>
              <a:rPr lang="en-US" sz="1400" dirty="0" err="1" smtClean="0"/>
              <a:t>picoammeter</a:t>
            </a:r>
            <a:r>
              <a:rPr lang="en-US" sz="1400" dirty="0" smtClean="0"/>
              <a:t> measures this current to monitor the sample's elution.</a:t>
            </a:r>
          </a:p>
          <a:p>
            <a:r>
              <a:rPr lang="en-US" sz="1400" dirty="0" smtClean="0"/>
              <a:t>It is advantageous to used FID because the detector is unaffected by flow rate, noncombustible gases and water.  These properties allow FID high sensitivity and low noise.  The unit is both reliable and relatively easy to use.  However, this technique does require flammable gas and also destroys the sample. </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05800" cy="5440207"/>
          </a:xfrm>
          <a:prstGeom prst="rect">
            <a:avLst/>
          </a:prstGeom>
        </p:spPr>
        <p:txBody>
          <a:bodyPr wrap="square">
            <a:spAutoFit/>
          </a:bodyPr>
          <a:lstStyle/>
          <a:p>
            <a:pPr>
              <a:lnSpc>
                <a:spcPct val="200000"/>
              </a:lnSpc>
            </a:pPr>
            <a:r>
              <a:rPr lang="en-US" sz="1600" b="1" dirty="0" smtClean="0"/>
              <a:t>Applications</a:t>
            </a:r>
          </a:p>
          <a:p>
            <a:pPr>
              <a:lnSpc>
                <a:spcPct val="200000"/>
              </a:lnSpc>
            </a:pPr>
            <a:r>
              <a:rPr lang="en-US" sz="1600" dirty="0" smtClean="0"/>
              <a:t>Gas chromatography is a physical separation method in where volatile mixtures are separated. It can be used in many different fields such as </a:t>
            </a:r>
            <a:r>
              <a:rPr lang="en-US" sz="1600" b="1" dirty="0" smtClean="0">
                <a:solidFill>
                  <a:srgbClr val="0000FF"/>
                </a:solidFill>
              </a:rPr>
              <a:t>pharmaceuticals, cosmetics and even environmental toxins</a:t>
            </a:r>
            <a:r>
              <a:rPr lang="en-US" sz="1600" dirty="0" smtClean="0"/>
              <a:t>. Since the samples have to be volatile, human breathe, blood, saliva and other secretions containing large amounts of organic volatiles can be easily analyzed using GC. Knowing the amount of which compound is in a given sample gives a huge advantage in studying the effects of human health and of the environment as well. </a:t>
            </a:r>
          </a:p>
          <a:p>
            <a:pPr>
              <a:lnSpc>
                <a:spcPct val="200000"/>
              </a:lnSpc>
            </a:pPr>
            <a:r>
              <a:rPr lang="en-US" sz="1600" dirty="0" smtClean="0"/>
              <a:t>Air samples can be analyzed using GC. Most of the time, air quality control units use GC coupled with FID in order to determine the components of a given air sample. Although other detectors are useful as well, FID is the most appropriate because of its sensitivity and resolution and also because it can detect very small molecules as well.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a:srcRect/>
          <a:stretch>
            <a:fillRect/>
          </a:stretch>
        </p:blipFill>
        <p:spPr bwMode="auto">
          <a:xfrm>
            <a:off x="684213" y="476250"/>
            <a:ext cx="7848600" cy="573881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info.sial.com/Graphics/Supelco/objects/2300/2291.gif"/>
          <p:cNvPicPr>
            <a:picLocks noChangeAspect="1" noChangeArrowheads="1"/>
          </p:cNvPicPr>
          <p:nvPr/>
        </p:nvPicPr>
        <p:blipFill>
          <a:blip r:embed="rId2">
            <a:duotone>
              <a:prstClr val="black"/>
              <a:schemeClr val="accent3">
                <a:tint val="45000"/>
                <a:satMod val="400000"/>
              </a:schemeClr>
            </a:duotone>
          </a:blip>
          <a:srcRect b="49806"/>
          <a:stretch>
            <a:fillRect/>
          </a:stretch>
        </p:blipFill>
        <p:spPr bwMode="auto">
          <a:xfrm>
            <a:off x="2057400" y="1143000"/>
            <a:ext cx="6870700" cy="4191000"/>
          </a:xfrm>
          <a:prstGeom prst="rect">
            <a:avLst/>
          </a:prstGeom>
          <a:noFill/>
        </p:spPr>
      </p:pic>
      <p:sp>
        <p:nvSpPr>
          <p:cNvPr id="5" name="Rectangle 8"/>
          <p:cNvSpPr>
            <a:spLocks noChangeArrowheads="1"/>
          </p:cNvSpPr>
          <p:nvPr/>
        </p:nvSpPr>
        <p:spPr bwMode="auto">
          <a:xfrm>
            <a:off x="228600" y="1143000"/>
            <a:ext cx="1790058" cy="4247317"/>
          </a:xfrm>
          <a:prstGeom prst="rect">
            <a:avLst/>
          </a:prstGeom>
          <a:noFill/>
          <a:ln w="12700">
            <a:noFill/>
            <a:miter lim="800000"/>
            <a:headEnd type="none" w="lg" len="med"/>
            <a:tailEnd type="none" w="lg" len="med"/>
          </a:ln>
          <a:effectLst/>
        </p:spPr>
        <p:txBody>
          <a:bodyPr wrap="square">
            <a:spAutoFit/>
          </a:bodyPr>
          <a:lstStyle/>
          <a:p>
            <a:pPr>
              <a:lnSpc>
                <a:spcPct val="90000"/>
              </a:lnSpc>
              <a:spcBef>
                <a:spcPct val="20000"/>
              </a:spcBef>
              <a:buClr>
                <a:schemeClr val="accent1"/>
              </a:buClr>
              <a:buSzPct val="75000"/>
              <a:buFont typeface="Monotype Sorts" pitchFamily="2" charset="2"/>
              <a:buNone/>
            </a:pPr>
            <a:r>
              <a:rPr lang="en-US" sz="1200" dirty="0">
                <a:cs typeface="Arial" charset="0"/>
              </a:rPr>
              <a:t>1. </a:t>
            </a:r>
            <a:r>
              <a:rPr lang="en-US" sz="1200" dirty="0" err="1">
                <a:cs typeface="Arial" charset="0"/>
              </a:rPr>
              <a:t>Isobutane</a:t>
            </a:r>
            <a:r>
              <a:rPr lang="en-US" sz="1200" dirty="0">
                <a:cs typeface="Arial" charset="0"/>
              </a:rPr>
              <a:t/>
            </a:r>
            <a:br>
              <a:rPr lang="en-US" sz="1200" dirty="0">
                <a:cs typeface="Arial" charset="0"/>
              </a:rPr>
            </a:br>
            <a:r>
              <a:rPr lang="en-US" sz="1200" dirty="0">
                <a:cs typeface="Arial" charset="0"/>
              </a:rPr>
              <a:t>2. n-Butane</a:t>
            </a:r>
            <a:br>
              <a:rPr lang="en-US" sz="1200" dirty="0">
                <a:cs typeface="Arial" charset="0"/>
              </a:rPr>
            </a:br>
            <a:r>
              <a:rPr lang="en-US" sz="1200" dirty="0">
                <a:cs typeface="Arial" charset="0"/>
              </a:rPr>
              <a:t>3. </a:t>
            </a:r>
            <a:r>
              <a:rPr lang="en-US" sz="1200" dirty="0" err="1">
                <a:cs typeface="Arial" charset="0"/>
              </a:rPr>
              <a:t>Isopentane</a:t>
            </a:r>
            <a:r>
              <a:rPr lang="en-US" sz="1200" dirty="0">
                <a:cs typeface="Arial" charset="0"/>
              </a:rPr>
              <a:t/>
            </a:r>
            <a:br>
              <a:rPr lang="en-US" sz="1200" dirty="0">
                <a:cs typeface="Arial" charset="0"/>
              </a:rPr>
            </a:br>
            <a:r>
              <a:rPr lang="en-US" sz="1200" dirty="0">
                <a:cs typeface="Arial" charset="0"/>
              </a:rPr>
              <a:t>4. n-Pentane</a:t>
            </a:r>
            <a:br>
              <a:rPr lang="en-US" sz="1200" dirty="0">
                <a:cs typeface="Arial" charset="0"/>
              </a:rPr>
            </a:br>
            <a:r>
              <a:rPr lang="en-US" sz="1200" dirty="0">
                <a:cs typeface="Arial" charset="0"/>
              </a:rPr>
              <a:t>5. 2,3-Dimethylbutane</a:t>
            </a:r>
            <a:br>
              <a:rPr lang="en-US" sz="1200" dirty="0">
                <a:cs typeface="Arial" charset="0"/>
              </a:rPr>
            </a:br>
            <a:r>
              <a:rPr lang="en-US" sz="1200" dirty="0">
                <a:cs typeface="Arial" charset="0"/>
              </a:rPr>
              <a:t>6. 2-Methylpentane</a:t>
            </a:r>
            <a:br>
              <a:rPr lang="en-US" sz="1200" dirty="0">
                <a:cs typeface="Arial" charset="0"/>
              </a:rPr>
            </a:br>
            <a:r>
              <a:rPr lang="en-US" sz="1200" dirty="0">
                <a:cs typeface="Arial" charset="0"/>
              </a:rPr>
              <a:t>7. 3-Methylpentane</a:t>
            </a:r>
            <a:br>
              <a:rPr lang="en-US" sz="1200" dirty="0">
                <a:cs typeface="Arial" charset="0"/>
              </a:rPr>
            </a:br>
            <a:r>
              <a:rPr lang="en-US" sz="1200" dirty="0">
                <a:cs typeface="Arial" charset="0"/>
              </a:rPr>
              <a:t>8. n-Hexane</a:t>
            </a:r>
            <a:br>
              <a:rPr lang="en-US" sz="1200" dirty="0">
                <a:cs typeface="Arial" charset="0"/>
              </a:rPr>
            </a:br>
            <a:r>
              <a:rPr lang="en-US" sz="1200" dirty="0">
                <a:cs typeface="Arial" charset="0"/>
              </a:rPr>
              <a:t>9. 2,4-Dimethylpentane</a:t>
            </a:r>
            <a:br>
              <a:rPr lang="en-US" sz="1200" dirty="0">
                <a:cs typeface="Arial" charset="0"/>
              </a:rPr>
            </a:br>
            <a:r>
              <a:rPr lang="en-US" sz="1200" dirty="0">
                <a:cs typeface="Arial" charset="0"/>
              </a:rPr>
              <a:t>10. Benzene</a:t>
            </a:r>
            <a:br>
              <a:rPr lang="en-US" sz="1200" dirty="0">
                <a:cs typeface="Arial" charset="0"/>
              </a:rPr>
            </a:br>
            <a:r>
              <a:rPr lang="en-US" sz="1200" dirty="0">
                <a:cs typeface="Arial" charset="0"/>
              </a:rPr>
              <a:t>11. 2-Methylhexane</a:t>
            </a:r>
            <a:br>
              <a:rPr lang="en-US" sz="1200" dirty="0">
                <a:cs typeface="Arial" charset="0"/>
              </a:rPr>
            </a:br>
            <a:r>
              <a:rPr lang="en-US" sz="1200" dirty="0">
                <a:cs typeface="Arial" charset="0"/>
              </a:rPr>
              <a:t>12. 3-Methylhexane</a:t>
            </a:r>
            <a:br>
              <a:rPr lang="en-US" sz="1200" dirty="0">
                <a:cs typeface="Arial" charset="0"/>
              </a:rPr>
            </a:br>
            <a:r>
              <a:rPr lang="en-US" sz="1200" dirty="0">
                <a:cs typeface="Arial" charset="0"/>
              </a:rPr>
              <a:t>13. 2,2,4-Trimethylpentane</a:t>
            </a:r>
            <a:br>
              <a:rPr lang="en-US" sz="1200" dirty="0">
                <a:cs typeface="Arial" charset="0"/>
              </a:rPr>
            </a:br>
            <a:r>
              <a:rPr lang="en-US" sz="1200" dirty="0">
                <a:cs typeface="Arial" charset="0"/>
              </a:rPr>
              <a:t>14. n-</a:t>
            </a:r>
            <a:r>
              <a:rPr lang="en-US" sz="1200" dirty="0" err="1">
                <a:cs typeface="Arial" charset="0"/>
              </a:rPr>
              <a:t>Heptane</a:t>
            </a:r>
            <a:r>
              <a:rPr lang="en-US" sz="1200" dirty="0">
                <a:cs typeface="Arial" charset="0"/>
              </a:rPr>
              <a:t/>
            </a:r>
            <a:br>
              <a:rPr lang="en-US" sz="1200" dirty="0">
                <a:cs typeface="Arial" charset="0"/>
              </a:rPr>
            </a:br>
            <a:r>
              <a:rPr lang="en-US" sz="1200" dirty="0">
                <a:cs typeface="Arial" charset="0"/>
              </a:rPr>
              <a:t>15. 2,5-Dimethylhexane</a:t>
            </a:r>
            <a:br>
              <a:rPr lang="en-US" sz="1200" dirty="0">
                <a:cs typeface="Arial" charset="0"/>
              </a:rPr>
            </a:br>
            <a:r>
              <a:rPr lang="en-US" sz="1200" dirty="0">
                <a:cs typeface="Arial" charset="0"/>
              </a:rPr>
              <a:t>16. 2,4-Dimethylhexane</a:t>
            </a:r>
            <a:br>
              <a:rPr lang="en-US" sz="1200" dirty="0">
                <a:cs typeface="Arial" charset="0"/>
              </a:rPr>
            </a:br>
            <a:r>
              <a:rPr lang="en-US" sz="1200" dirty="0">
                <a:cs typeface="Arial" charset="0"/>
              </a:rPr>
              <a:t>17. 2,3,4-Trimethylpentane</a:t>
            </a:r>
            <a:br>
              <a:rPr lang="en-US" sz="1200" dirty="0">
                <a:cs typeface="Arial" charset="0"/>
              </a:rPr>
            </a:br>
            <a:r>
              <a:rPr lang="en-US" sz="1200" dirty="0">
                <a:cs typeface="Arial" charset="0"/>
              </a:rPr>
              <a:t>18. Toluene</a:t>
            </a:r>
            <a:br>
              <a:rPr lang="en-US" sz="1200" dirty="0">
                <a:cs typeface="Arial" charset="0"/>
              </a:rPr>
            </a:br>
            <a:r>
              <a:rPr lang="en-US" sz="1200" dirty="0">
                <a:cs typeface="Arial" charset="0"/>
              </a:rPr>
              <a:t>19. 2,3-Dimethylhexane</a:t>
            </a:r>
            <a:br>
              <a:rPr lang="en-US" sz="1200" dirty="0">
                <a:cs typeface="Arial" charset="0"/>
              </a:rPr>
            </a:br>
            <a:r>
              <a:rPr lang="en-US" sz="1200" dirty="0">
                <a:cs typeface="Arial" charset="0"/>
              </a:rPr>
              <a:t>20. </a:t>
            </a:r>
            <a:r>
              <a:rPr lang="en-US" sz="1200" dirty="0" err="1">
                <a:cs typeface="Arial" charset="0"/>
              </a:rPr>
              <a:t>Ethylbenzene</a:t>
            </a:r>
            <a:r>
              <a:rPr lang="en-US" sz="1200" dirty="0">
                <a:cs typeface="Arial" charset="0"/>
              </a:rPr>
              <a:t/>
            </a:r>
            <a:br>
              <a:rPr lang="en-US" sz="1200" dirty="0">
                <a:cs typeface="Arial" charset="0"/>
              </a:rPr>
            </a:br>
            <a:r>
              <a:rPr lang="en-US" sz="1200" dirty="0">
                <a:cs typeface="Arial" charset="0"/>
              </a:rPr>
              <a:t>21. m-</a:t>
            </a:r>
            <a:r>
              <a:rPr lang="en-US" sz="1200" dirty="0" err="1">
                <a:cs typeface="Arial" charset="0"/>
              </a:rPr>
              <a:t>Xylene</a:t>
            </a:r>
            <a:r>
              <a:rPr lang="en-US" sz="1200" dirty="0">
                <a:cs typeface="Arial" charset="0"/>
              </a:rPr>
              <a:t/>
            </a:r>
            <a:br>
              <a:rPr lang="en-US" sz="1200" dirty="0">
                <a:cs typeface="Arial" charset="0"/>
              </a:rPr>
            </a:br>
            <a:r>
              <a:rPr lang="en-US" sz="1200" dirty="0">
                <a:cs typeface="Arial" charset="0"/>
              </a:rPr>
              <a:t>22. p-</a:t>
            </a:r>
            <a:r>
              <a:rPr lang="en-US" sz="1200" dirty="0" err="1">
                <a:cs typeface="Arial" charset="0"/>
              </a:rPr>
              <a:t>Xylene</a:t>
            </a:r>
            <a:r>
              <a:rPr lang="en-US" sz="1200" dirty="0">
                <a:cs typeface="Arial" charset="0"/>
              </a:rPr>
              <a:t/>
            </a:r>
            <a:br>
              <a:rPr lang="en-US" sz="1200" dirty="0">
                <a:cs typeface="Arial" charset="0"/>
              </a:rPr>
            </a:br>
            <a:r>
              <a:rPr lang="en-US" sz="1200" dirty="0">
                <a:cs typeface="Arial" charset="0"/>
              </a:rPr>
              <a:t>23. o-</a:t>
            </a:r>
            <a:r>
              <a:rPr lang="en-US" sz="1200" dirty="0" err="1">
                <a:cs typeface="Arial" charset="0"/>
              </a:rPr>
              <a:t>Xylene</a:t>
            </a:r>
            <a:endParaRPr lang="en-US" sz="1200" dirty="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9753600" cy="1143000"/>
          </a:xfrm>
        </p:spPr>
        <p:txBody>
          <a:bodyPr>
            <a:noAutofit/>
          </a:bodyPr>
          <a:lstStyle/>
          <a:p>
            <a:r>
              <a:rPr lang="en-US" sz="3600" b="1" dirty="0" smtClean="0"/>
              <a:t>High-performance liquid chromatography</a:t>
            </a:r>
            <a:br>
              <a:rPr lang="en-US" sz="3600" b="1" dirty="0" smtClean="0"/>
            </a:br>
            <a:endParaRPr lang="ar-IQ" sz="3600" b="1" dirty="0"/>
          </a:p>
        </p:txBody>
      </p:sp>
      <p:sp>
        <p:nvSpPr>
          <p:cNvPr id="4" name="Rectangle 3"/>
          <p:cNvSpPr/>
          <p:nvPr/>
        </p:nvSpPr>
        <p:spPr>
          <a:xfrm>
            <a:off x="457200" y="1295400"/>
            <a:ext cx="8077200" cy="2540567"/>
          </a:xfrm>
          <a:prstGeom prst="rect">
            <a:avLst/>
          </a:prstGeom>
        </p:spPr>
        <p:txBody>
          <a:bodyPr wrap="square">
            <a:spAutoFit/>
          </a:bodyPr>
          <a:lstStyle/>
          <a:p>
            <a:pPr algn="just">
              <a:lnSpc>
                <a:spcPct val="150000"/>
              </a:lnSpc>
            </a:pPr>
            <a:r>
              <a:rPr lang="en-US" dirty="0" smtClean="0">
                <a:cs typeface="+mj-cs"/>
              </a:rPr>
              <a:t>technique in analytical chemistry  used to separate, identify, and quantify each component in a mixture. It relies on pumps to pass a pressurized liquid solvent   containing the sample mixture through a column filled with a solid adsorbent. Each component in the sample interacts slightly differently with the adsorbent material, causing different flow rates for the different components and leading to the separation of the components as they flow out the column.</a:t>
            </a:r>
            <a:endParaRPr lang="ar-IQ" dirty="0">
              <a:cs typeface="+mj-cs"/>
            </a:endParaRPr>
          </a:p>
        </p:txBody>
      </p:sp>
      <p:pic>
        <p:nvPicPr>
          <p:cNvPr id="27650" name="Picture 2" descr="High-performance-liquid-chromatography-hplc"/>
          <p:cNvPicPr>
            <a:picLocks noChangeAspect="1" noChangeArrowheads="1"/>
          </p:cNvPicPr>
          <p:nvPr/>
        </p:nvPicPr>
        <p:blipFill>
          <a:blip r:embed="rId2"/>
          <a:srcRect/>
          <a:stretch>
            <a:fillRect/>
          </a:stretch>
        </p:blipFill>
        <p:spPr bwMode="auto">
          <a:xfrm>
            <a:off x="838200" y="3733800"/>
            <a:ext cx="7620000" cy="28098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img09.rl0.ru/d60771ebca75c89a64c49230072172fa/c400x213/upload.wikimedia.org/wikipedia/commons/thumb/6/63/Preparative_HPLC.svg/400px-Preparative_HPLC.svg.png"/>
          <p:cNvPicPr>
            <a:picLocks noChangeAspect="1" noChangeArrowheads="1"/>
          </p:cNvPicPr>
          <p:nvPr/>
        </p:nvPicPr>
        <p:blipFill>
          <a:blip r:embed="rId2"/>
          <a:srcRect/>
          <a:stretch>
            <a:fillRect/>
          </a:stretch>
        </p:blipFill>
        <p:spPr bwMode="auto">
          <a:xfrm>
            <a:off x="228600" y="838200"/>
            <a:ext cx="8585911" cy="4572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839200" cy="6324808"/>
          </a:xfrm>
          <a:prstGeom prst="rect">
            <a:avLst/>
          </a:prstGeom>
        </p:spPr>
        <p:txBody>
          <a:bodyPr wrap="square">
            <a:spAutoFit/>
          </a:bodyPr>
          <a:lstStyle/>
          <a:p>
            <a:pPr fontAlgn="base">
              <a:lnSpc>
                <a:spcPct val="150000"/>
              </a:lnSpc>
            </a:pPr>
            <a:r>
              <a:rPr lang="en-US" b="1" dirty="0" smtClean="0"/>
              <a:t>1- Solvent </a:t>
            </a:r>
            <a:r>
              <a:rPr lang="en-US" b="1" dirty="0" err="1" smtClean="0"/>
              <a:t>Resorvoir</a:t>
            </a:r>
            <a:r>
              <a:rPr lang="en-US" dirty="0" smtClean="0"/>
              <a:t> : Mobile phase contents are contained in a glass </a:t>
            </a:r>
            <a:r>
              <a:rPr lang="en-US" dirty="0" err="1" smtClean="0"/>
              <a:t>resorvoir</a:t>
            </a:r>
            <a:r>
              <a:rPr lang="en-US" dirty="0" smtClean="0"/>
              <a:t>. The mobile phase, or solvent, in HPLC is usually a mixture of polar and non-polar liquid components whose respective concentrations are varied depending on the composition of the sample.</a:t>
            </a:r>
          </a:p>
          <a:p>
            <a:pPr fontAlgn="base">
              <a:lnSpc>
                <a:spcPct val="150000"/>
              </a:lnSpc>
            </a:pPr>
            <a:endParaRPr lang="en-US" dirty="0" smtClean="0"/>
          </a:p>
          <a:p>
            <a:pPr fontAlgn="base">
              <a:lnSpc>
                <a:spcPct val="150000"/>
              </a:lnSpc>
            </a:pPr>
            <a:r>
              <a:rPr lang="en-US" b="1" dirty="0" smtClean="0"/>
              <a:t>2-Pump</a:t>
            </a:r>
            <a:r>
              <a:rPr lang="en-US" dirty="0" smtClean="0"/>
              <a:t> : A pump aspirates the mobile phase from the solvent </a:t>
            </a:r>
            <a:r>
              <a:rPr lang="en-US" dirty="0" err="1" smtClean="0"/>
              <a:t>resorvoir</a:t>
            </a:r>
            <a:r>
              <a:rPr lang="en-US" dirty="0" smtClean="0"/>
              <a:t> and forces it through the system’s column and detector. Depending on a number of factors including column dimensions, particle size of the stationary phase, the flow rate and composition of the mobile phase, operating pressures of up to 42000 </a:t>
            </a:r>
            <a:r>
              <a:rPr lang="en-US" dirty="0" err="1" smtClean="0"/>
              <a:t>kPa</a:t>
            </a:r>
            <a:r>
              <a:rPr lang="en-US" dirty="0" smtClean="0"/>
              <a:t> (about 6000 psi) can be generated.</a:t>
            </a:r>
          </a:p>
          <a:p>
            <a:pPr fontAlgn="base">
              <a:lnSpc>
                <a:spcPct val="150000"/>
              </a:lnSpc>
            </a:pPr>
            <a:endParaRPr lang="en-US" dirty="0" smtClean="0"/>
          </a:p>
          <a:p>
            <a:pPr fontAlgn="base">
              <a:lnSpc>
                <a:spcPct val="150000"/>
              </a:lnSpc>
            </a:pPr>
            <a:r>
              <a:rPr lang="en-US" dirty="0" smtClean="0"/>
              <a:t>3-</a:t>
            </a:r>
            <a:r>
              <a:rPr lang="en-US" b="1" dirty="0" smtClean="0"/>
              <a:t> Sample Injector</a:t>
            </a:r>
            <a:r>
              <a:rPr lang="en-US" dirty="0" smtClean="0"/>
              <a:t> : The injector can be a single injection or an automated injection system. An injector for an HPLC system should provide injection of the liquid sample within the range of 0.1-100 </a:t>
            </a:r>
            <a:r>
              <a:rPr lang="en-US" dirty="0" err="1" smtClean="0"/>
              <a:t>mL</a:t>
            </a:r>
            <a:r>
              <a:rPr lang="en-US" dirty="0" smtClean="0"/>
              <a:t> of volume with high reproducibility and under high pressure (up to 4000 psi).</a:t>
            </a:r>
          </a:p>
          <a:p>
            <a:pPr fontAlgn="base">
              <a:lnSpc>
                <a:spcPct val="150000"/>
              </a:lnSpc>
            </a:pPr>
            <a:endParaRPr lang="en-US" dirty="0" smtClean="0"/>
          </a:p>
          <a:p>
            <a:pPr fontAlgn="base">
              <a:lnSpc>
                <a:spcPct val="150000"/>
              </a:lnSpc>
            </a:pPr>
            <a:endParaRPr lang="en-US" dirty="0" smtClean="0"/>
          </a:p>
          <a:p>
            <a:pPr fontAlgn="base">
              <a:lnSpc>
                <a:spcPct val="150000"/>
              </a:lnSpc>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05800" cy="4619854"/>
          </a:xfrm>
          <a:prstGeom prst="rect">
            <a:avLst/>
          </a:prstGeom>
        </p:spPr>
        <p:txBody>
          <a:bodyPr wrap="square">
            <a:spAutoFit/>
          </a:bodyPr>
          <a:lstStyle/>
          <a:p>
            <a:pPr fontAlgn="base">
              <a:lnSpc>
                <a:spcPct val="150000"/>
              </a:lnSpc>
            </a:pPr>
            <a:r>
              <a:rPr lang="en-US" b="1" dirty="0" smtClean="0"/>
              <a:t>4-Columns</a:t>
            </a:r>
            <a:r>
              <a:rPr lang="en-US" dirty="0" smtClean="0"/>
              <a:t> : Columns are usually made of polished stainless steel, are between 50 and 300 mm long and have an internal diameter of between 2 and 5 mm. They are commonly filled with a stationary phase with a particle size of 3–10 µm. Columns with internal diameters of less than 2 mm are often referred to as </a:t>
            </a:r>
            <a:r>
              <a:rPr lang="en-US" dirty="0" err="1" smtClean="0"/>
              <a:t>microbore</a:t>
            </a:r>
            <a:r>
              <a:rPr lang="en-US" dirty="0" smtClean="0"/>
              <a:t> columns. Ideally the temperature of the mobile phase and the column should be kept constant during an analysis.</a:t>
            </a:r>
          </a:p>
          <a:p>
            <a:pPr fontAlgn="base">
              <a:lnSpc>
                <a:spcPct val="150000"/>
              </a:lnSpc>
            </a:pPr>
            <a:endParaRPr lang="en-US" dirty="0" smtClean="0"/>
          </a:p>
          <a:p>
            <a:pPr fontAlgn="base">
              <a:lnSpc>
                <a:spcPct val="150000"/>
              </a:lnSpc>
            </a:pPr>
            <a:r>
              <a:rPr lang="en-US" b="1" dirty="0" smtClean="0"/>
              <a:t>5-Detector</a:t>
            </a:r>
            <a:r>
              <a:rPr lang="en-US" dirty="0" smtClean="0"/>
              <a:t> : The HPLC detector, located at the end of the column detect the </a:t>
            </a:r>
            <a:r>
              <a:rPr lang="en-US" dirty="0" err="1" smtClean="0"/>
              <a:t>analytes</a:t>
            </a:r>
            <a:endParaRPr lang="en-US" dirty="0" smtClean="0"/>
          </a:p>
          <a:p>
            <a:pPr fontAlgn="base">
              <a:lnSpc>
                <a:spcPct val="150000"/>
              </a:lnSpc>
            </a:pPr>
            <a:r>
              <a:rPr lang="en-US" dirty="0" smtClean="0"/>
              <a:t> as they elute from the chromatographic column. Commonly used detectors are UV-spectroscopy, fluorescence, mass-spectrometric and electrochemical detectors.</a:t>
            </a:r>
          </a:p>
          <a:p>
            <a:pPr fontAlgn="base">
              <a:lnSpc>
                <a:spcPct val="150000"/>
              </a:lnSpc>
            </a:pPr>
            <a:endParaRPr lang="en-US" dirty="0" smtClean="0"/>
          </a:p>
        </p:txBody>
      </p:sp>
      <p:pic>
        <p:nvPicPr>
          <p:cNvPr id="30722" name="Picture 2" descr="http://www.bio-rad.com/webroot/web/images/lsr/products/chromatography/category_feature/global/lsr_chrome_sub_aminex_columns.jpg"/>
          <p:cNvPicPr>
            <a:picLocks noChangeAspect="1" noChangeArrowheads="1"/>
          </p:cNvPicPr>
          <p:nvPr/>
        </p:nvPicPr>
        <p:blipFill>
          <a:blip r:embed="rId2"/>
          <a:srcRect/>
          <a:stretch>
            <a:fillRect/>
          </a:stretch>
        </p:blipFill>
        <p:spPr bwMode="auto">
          <a:xfrm>
            <a:off x="5486400" y="4800600"/>
            <a:ext cx="3352800" cy="1676400"/>
          </a:xfrm>
          <a:prstGeom prst="rect">
            <a:avLst/>
          </a:prstGeom>
          <a:noFill/>
        </p:spPr>
      </p:pic>
      <p:pic>
        <p:nvPicPr>
          <p:cNvPr id="30726" name="Picture 6" descr="https://img01.rl0.ru/49ed3b26e2e3baa266131f2eaea6bcb1/c650x278/www.separations.eu.tosohbioscience.com/Image%20Library/TBG/Product%20picture/HPLC%20images/HPLC_columns_faecher.jpg"/>
          <p:cNvPicPr>
            <a:picLocks noChangeAspect="1" noChangeArrowheads="1"/>
          </p:cNvPicPr>
          <p:nvPr/>
        </p:nvPicPr>
        <p:blipFill>
          <a:blip r:embed="rId3"/>
          <a:srcRect l="7385" t="14388"/>
          <a:stretch>
            <a:fillRect/>
          </a:stretch>
        </p:blipFill>
        <p:spPr bwMode="auto">
          <a:xfrm>
            <a:off x="533400" y="4648200"/>
            <a:ext cx="5105400" cy="183766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34818" name="Picture 2" descr="https://img05.rl0.ru/f568ec35170d0d56333841d53d435bbe/c728x546/image.slidesharecdn.com/kaumil-hplc-1224485714971916-9/95/kaumil-hplc-19-728.jpg?cb=1224460513"/>
          <p:cNvPicPr>
            <a:picLocks noChangeAspect="1" noChangeArrowheads="1"/>
          </p:cNvPicPr>
          <p:nvPr/>
        </p:nvPicPr>
        <p:blipFill>
          <a:blip r:embed="rId2"/>
          <a:srcRect/>
          <a:stretch>
            <a:fillRect/>
          </a:stretch>
        </p:blipFill>
        <p:spPr bwMode="auto">
          <a:xfrm>
            <a:off x="228600" y="228601"/>
            <a:ext cx="8915400" cy="6629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File:Gaschromatograph.jpg"/>
          <p:cNvPicPr>
            <a:picLocks noChangeAspect="1" noChangeArrowheads="1"/>
          </p:cNvPicPr>
          <p:nvPr/>
        </p:nvPicPr>
        <p:blipFill>
          <a:blip r:embed="rId2"/>
          <a:srcRect/>
          <a:stretch>
            <a:fillRect/>
          </a:stretch>
        </p:blipFill>
        <p:spPr bwMode="auto">
          <a:xfrm>
            <a:off x="381000" y="304800"/>
            <a:ext cx="2971800" cy="3352800"/>
          </a:xfrm>
          <a:prstGeom prst="rect">
            <a:avLst/>
          </a:prstGeom>
          <a:noFill/>
        </p:spPr>
      </p:pic>
      <p:pic>
        <p:nvPicPr>
          <p:cNvPr id="2" name="Picture 2" descr="https://img09.rl0.ru/aea8e685c2945d54941eb406e37edcf8/c377x232/www.chromedia.org/dchro/gfx/ZapdlvkHC.jpeg"/>
          <p:cNvPicPr>
            <a:picLocks noChangeAspect="1" noChangeArrowheads="1"/>
          </p:cNvPicPr>
          <p:nvPr/>
        </p:nvPicPr>
        <p:blipFill>
          <a:blip r:embed="rId3"/>
          <a:srcRect/>
          <a:stretch>
            <a:fillRect/>
          </a:stretch>
        </p:blipFill>
        <p:spPr bwMode="auto">
          <a:xfrm>
            <a:off x="3962400" y="533400"/>
            <a:ext cx="4667248" cy="2743200"/>
          </a:xfrm>
          <a:prstGeom prst="rect">
            <a:avLst/>
          </a:prstGeom>
          <a:noFill/>
        </p:spPr>
      </p:pic>
      <p:pic>
        <p:nvPicPr>
          <p:cNvPr id="3" name="Picture 4" descr="https://img05.rl0.ru/e4b780277b20ea402155aa1c009a9baf/c600x393/intellectualventureslab.com/assets_uploads/chroma2.jpg"/>
          <p:cNvPicPr>
            <a:picLocks noChangeAspect="1" noChangeArrowheads="1"/>
          </p:cNvPicPr>
          <p:nvPr/>
        </p:nvPicPr>
        <p:blipFill>
          <a:blip r:embed="rId4"/>
          <a:srcRect t="12719" b="5154"/>
          <a:stretch>
            <a:fillRect/>
          </a:stretch>
        </p:blipFill>
        <p:spPr bwMode="auto">
          <a:xfrm>
            <a:off x="3048000" y="3886200"/>
            <a:ext cx="552450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85800"/>
            <a:ext cx="8763000" cy="5909310"/>
          </a:xfrm>
          <a:prstGeom prst="rect">
            <a:avLst/>
          </a:prstGeom>
        </p:spPr>
        <p:txBody>
          <a:bodyPr wrap="square">
            <a:spAutoFit/>
          </a:bodyPr>
          <a:lstStyle/>
          <a:p>
            <a:pPr fontAlgn="base"/>
            <a:r>
              <a:rPr lang="en-US" b="1" dirty="0" smtClean="0"/>
              <a:t>Pharmaceutical Applications</a:t>
            </a:r>
            <a:r>
              <a:rPr lang="en-US" dirty="0" smtClean="0"/>
              <a:t/>
            </a:r>
            <a:br>
              <a:rPr lang="en-US" dirty="0" smtClean="0"/>
            </a:br>
            <a:r>
              <a:rPr lang="en-US" dirty="0" smtClean="0"/>
              <a:t>1. To control drug stability.</a:t>
            </a:r>
            <a:br>
              <a:rPr lang="en-US" dirty="0" smtClean="0"/>
            </a:br>
            <a:r>
              <a:rPr lang="en-US" dirty="0" smtClean="0"/>
              <a:t>2. Tablet dissolution study of pharmaceutical dosages form.</a:t>
            </a:r>
            <a:br>
              <a:rPr lang="en-US" dirty="0" smtClean="0"/>
            </a:br>
            <a:r>
              <a:rPr lang="en-US" dirty="0" smtClean="0"/>
              <a:t>3. Pharmaceutical quality control.</a:t>
            </a:r>
          </a:p>
          <a:p>
            <a:pPr fontAlgn="base"/>
            <a:r>
              <a:rPr lang="en-US" b="1" dirty="0" smtClean="0"/>
              <a:t>Environmental Applications</a:t>
            </a:r>
            <a:r>
              <a:rPr lang="en-US" dirty="0" smtClean="0"/>
              <a:t/>
            </a:r>
            <a:br>
              <a:rPr lang="en-US" dirty="0" smtClean="0"/>
            </a:br>
            <a:r>
              <a:rPr lang="en-US" dirty="0" smtClean="0"/>
              <a:t>1. Detection of </a:t>
            </a:r>
            <a:r>
              <a:rPr lang="en-US" dirty="0" err="1" smtClean="0"/>
              <a:t>phenolic</a:t>
            </a:r>
            <a:r>
              <a:rPr lang="en-US" dirty="0" smtClean="0"/>
              <a:t> compounds in drinking water.</a:t>
            </a:r>
            <a:br>
              <a:rPr lang="en-US" dirty="0" smtClean="0"/>
            </a:br>
            <a:r>
              <a:rPr lang="en-US" dirty="0" smtClean="0"/>
              <a:t>2. Bio-monitoring of pollutants.</a:t>
            </a:r>
          </a:p>
          <a:p>
            <a:pPr fontAlgn="base"/>
            <a:r>
              <a:rPr lang="en-US" b="1" dirty="0" smtClean="0"/>
              <a:t>Applications in Forensics</a:t>
            </a:r>
            <a:r>
              <a:rPr lang="en-US" dirty="0" smtClean="0"/>
              <a:t/>
            </a:r>
            <a:br>
              <a:rPr lang="en-US" dirty="0" smtClean="0"/>
            </a:br>
            <a:r>
              <a:rPr lang="en-US" dirty="0" smtClean="0"/>
              <a:t>1. Quantification of drugs in biological samples.</a:t>
            </a:r>
            <a:br>
              <a:rPr lang="en-US" dirty="0" smtClean="0"/>
            </a:br>
            <a:r>
              <a:rPr lang="en-US" dirty="0" smtClean="0"/>
              <a:t>2. Identification of steroids in blood, urine etc.</a:t>
            </a:r>
            <a:br>
              <a:rPr lang="en-US" dirty="0" smtClean="0"/>
            </a:br>
            <a:r>
              <a:rPr lang="en-US" dirty="0" smtClean="0"/>
              <a:t>3. Forensic analysis of textile dyes.</a:t>
            </a:r>
            <a:br>
              <a:rPr lang="en-US" dirty="0" smtClean="0"/>
            </a:br>
            <a:r>
              <a:rPr lang="en-US" dirty="0" smtClean="0"/>
              <a:t>4. Determination of cocaine and other drugs of abuse in blood, urine etc.</a:t>
            </a:r>
          </a:p>
          <a:p>
            <a:pPr fontAlgn="base"/>
            <a:r>
              <a:rPr lang="en-US" b="1" dirty="0" smtClean="0"/>
              <a:t>Food and </a:t>
            </a:r>
            <a:r>
              <a:rPr lang="en-US" b="1" dirty="0" err="1" smtClean="0"/>
              <a:t>Flavour</a:t>
            </a:r>
            <a:r>
              <a:rPr lang="en-US" dirty="0" smtClean="0"/>
              <a:t/>
            </a:r>
            <a:br>
              <a:rPr lang="en-US" dirty="0" smtClean="0"/>
            </a:br>
            <a:r>
              <a:rPr lang="en-US" dirty="0" smtClean="0"/>
              <a:t>1. Measurement of Quality of soft drinks and water.</a:t>
            </a:r>
            <a:br>
              <a:rPr lang="en-US" dirty="0" smtClean="0"/>
            </a:br>
            <a:r>
              <a:rPr lang="en-US" dirty="0" smtClean="0"/>
              <a:t>2. Sugar analysis in fruit juices.</a:t>
            </a:r>
            <a:br>
              <a:rPr lang="en-US" dirty="0" smtClean="0"/>
            </a:br>
            <a:r>
              <a:rPr lang="en-US" dirty="0" smtClean="0"/>
              <a:t>3. Analysis of polycyclic compounds in vegetables.</a:t>
            </a:r>
            <a:br>
              <a:rPr lang="en-US" dirty="0" smtClean="0"/>
            </a:br>
            <a:r>
              <a:rPr lang="en-US" dirty="0" smtClean="0"/>
              <a:t>4. Preservative analysis.</a:t>
            </a:r>
          </a:p>
          <a:p>
            <a:pPr fontAlgn="base"/>
            <a:r>
              <a:rPr lang="en-US" b="1" dirty="0" smtClean="0"/>
              <a:t>Applications in Clinical Tests</a:t>
            </a:r>
            <a:r>
              <a:rPr lang="en-US" dirty="0" smtClean="0"/>
              <a:t/>
            </a:r>
            <a:br>
              <a:rPr lang="en-US" dirty="0" smtClean="0"/>
            </a:br>
            <a:r>
              <a:rPr lang="en-US" dirty="0" smtClean="0"/>
              <a:t>1. Urine analysis, antibiotics analysis in blood.</a:t>
            </a:r>
            <a:br>
              <a:rPr lang="en-US" dirty="0" smtClean="0"/>
            </a:br>
            <a:r>
              <a:rPr lang="en-US" dirty="0" smtClean="0"/>
              <a:t>2. Analysis of </a:t>
            </a:r>
            <a:r>
              <a:rPr lang="en-US" dirty="0" err="1" smtClean="0"/>
              <a:t>bilirubin</a:t>
            </a:r>
            <a:r>
              <a:rPr lang="en-US" dirty="0" smtClean="0"/>
              <a:t>, </a:t>
            </a:r>
            <a:r>
              <a:rPr lang="en-US" dirty="0" err="1" smtClean="0"/>
              <a:t>biliverdin</a:t>
            </a:r>
            <a:r>
              <a:rPr lang="en-US" dirty="0" smtClean="0"/>
              <a:t> in hepatic disorders.</a:t>
            </a:r>
            <a:br>
              <a:rPr lang="en-US" dirty="0" smtClean="0"/>
            </a:br>
            <a:r>
              <a:rPr lang="en-US" dirty="0" smtClean="0"/>
              <a:t>3. Detection of endogenous </a:t>
            </a:r>
            <a:r>
              <a:rPr lang="en-US" dirty="0" err="1" smtClean="0"/>
              <a:t>Neuropeptides</a:t>
            </a:r>
            <a:r>
              <a:rPr lang="en-US" dirty="0" smtClean="0"/>
              <a:t> in extracellular fluid of brain etc.</a:t>
            </a:r>
            <a:endParaRPr lang="en-US" dirty="0"/>
          </a:p>
        </p:txBody>
      </p:sp>
      <p:sp>
        <p:nvSpPr>
          <p:cNvPr id="5" name="Rectangle 4"/>
          <p:cNvSpPr/>
          <p:nvPr/>
        </p:nvSpPr>
        <p:spPr>
          <a:xfrm>
            <a:off x="3352800" y="228600"/>
            <a:ext cx="2153282" cy="369332"/>
          </a:xfrm>
          <a:prstGeom prst="rect">
            <a:avLst/>
          </a:prstGeom>
        </p:spPr>
        <p:txBody>
          <a:bodyPr wrap="none">
            <a:spAutoFit/>
          </a:bodyPr>
          <a:lstStyle/>
          <a:p>
            <a:pPr fontAlgn="base"/>
            <a:r>
              <a:rPr lang="en-US" b="1" dirty="0" smtClean="0"/>
              <a:t>Applications of HPLC</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mg05.rl0.ru/976d47f521ca03d083ef1552730bbdc4/c720x420/www.ssi.shimadzu.com/products/images/hplc/lc_column1.png"/>
          <p:cNvPicPr>
            <a:picLocks noChangeAspect="1" noChangeArrowheads="1"/>
          </p:cNvPicPr>
          <p:nvPr/>
        </p:nvPicPr>
        <p:blipFill>
          <a:blip r:embed="rId2"/>
          <a:srcRect t="9091"/>
          <a:stretch>
            <a:fillRect/>
          </a:stretch>
        </p:blipFill>
        <p:spPr bwMode="auto">
          <a:xfrm>
            <a:off x="304800" y="457200"/>
            <a:ext cx="8621484" cy="5943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32770" name="Picture 2" descr="https://img01.rl0.ru/82f3f78ae38f7b1feb4e4b5441e8b187/c735x391/www.ssi.shimadzu.com/products/images/hplc/lc_column2.jpg"/>
          <p:cNvPicPr>
            <a:picLocks noChangeAspect="1" noChangeArrowheads="1"/>
          </p:cNvPicPr>
          <p:nvPr/>
        </p:nvPicPr>
        <p:blipFill>
          <a:blip r:embed="rId2"/>
          <a:srcRect/>
          <a:stretch>
            <a:fillRect/>
          </a:stretch>
        </p:blipFill>
        <p:spPr bwMode="auto">
          <a:xfrm>
            <a:off x="0" y="0"/>
            <a:ext cx="8880903" cy="6248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57200" y="228600"/>
            <a:ext cx="5410200" cy="64120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2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Sample Injection</a:t>
            </a:r>
          </a:p>
          <a:p>
            <a:pPr marL="0" marR="0" lvl="0" indent="0" defTabSz="914400" rtl="0" eaLnBrk="0" fontAlgn="base" latinLnBrk="0" hangingPunct="0">
              <a:lnSpc>
                <a:spcPct val="2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 sample port is necessary for introducing the sample at the head of the column.  Modern injection techniques often employ the use of heated sample ports through which the sample can be injected and vaporized in a near simultaneous fashion.  A calibrated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microsyringe</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is used to deliver a sample volume in the range of a few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microliters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through a rubber septum and into the vaporization chamber.  Most separations require only a small fraction of the initial sample volume and a sample splitter is used to direct excess sample to waste. Commercial gas chromatographs often allow for both split and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splitless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injections when alternating between packed columns and capillary columns.  The vaporization chamber is typically heated 50 °C above the lowest boiling point of the sample and subsequently mixed with the carrier gas to transport the sample into the column.  </a:t>
            </a:r>
          </a:p>
          <a:p>
            <a:pPr marL="0" marR="0" lvl="0" indent="0" defTabSz="914400" rtl="0" eaLnBrk="0" fontAlgn="base" latinLnBrk="0" hangingPunct="0">
              <a:lnSpc>
                <a:spcPct val="200000"/>
              </a:lnSpc>
              <a:spcBef>
                <a:spcPct val="0"/>
              </a:spcBef>
              <a:spcAft>
                <a:spcPct val="0"/>
              </a:spcAft>
              <a:buClrTx/>
              <a:buSzTx/>
              <a:buFontTx/>
              <a:buNone/>
              <a:tabLst/>
            </a:pPr>
            <a:r>
              <a:rPr kumimoji="0" lang="en-US" sz="1400" b="0" i="0" u="none" strike="noStrike" cap="none" normalizeH="0" baseline="-30000" dirty="0" smtClean="0">
                <a:ln>
                  <a:noFill/>
                </a:ln>
                <a:solidFill>
                  <a:schemeClr val="tx1"/>
                </a:solidFill>
                <a:effectLst/>
                <a:latin typeface="Times New Roman" pitchFamily="18" charset="0"/>
                <a:cs typeface="Times New Roman" pitchFamily="18" charset="0"/>
              </a:rPr>
              <a:t>  </a:t>
            </a:r>
          </a:p>
        </p:txBody>
      </p:sp>
      <p:sp>
        <p:nvSpPr>
          <p:cNvPr id="16386" name="AutoShape 2" descr="Microflash Vaporizer Direct Injector.JPG"/>
          <p:cNvSpPr>
            <a:spLocks noChangeAspect="1" noChangeArrowheads="1"/>
          </p:cNvSpPr>
          <p:nvPr/>
        </p:nvSpPr>
        <p:spPr bwMode="auto">
          <a:xfrm>
            <a:off x="0" y="1825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8" name="Picture 4" descr="Microflash Vaporizer Direct Injector.JP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6172200" y="228600"/>
            <a:ext cx="2543908"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5" descr="sepnut"/>
          <p:cNvPicPr>
            <a:picLocks noChangeAspect="1" noChangeArrowheads="1"/>
          </p:cNvPicPr>
          <p:nvPr/>
        </p:nvPicPr>
        <p:blipFill>
          <a:blip r:embed="rId3"/>
          <a:srcRect/>
          <a:stretch>
            <a:fillRect/>
          </a:stretch>
        </p:blipFill>
        <p:spPr bwMode="auto">
          <a:xfrm>
            <a:off x="6019800" y="5181600"/>
            <a:ext cx="2913062" cy="1389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a:stretch>
            <a:fillRect/>
          </a:stretch>
        </p:blipFill>
        <p:spPr bwMode="auto">
          <a:xfrm>
            <a:off x="6096000" y="3810000"/>
            <a:ext cx="1849163" cy="2658965"/>
          </a:xfrm>
          <a:prstGeom prst="rect">
            <a:avLst/>
          </a:prstGeom>
          <a:noFill/>
        </p:spPr>
      </p:pic>
      <p:sp>
        <p:nvSpPr>
          <p:cNvPr id="3073" name="Rectangle 1"/>
          <p:cNvSpPr>
            <a:spLocks noChangeArrowheads="1"/>
          </p:cNvSpPr>
          <p:nvPr/>
        </p:nvSpPr>
        <p:spPr bwMode="auto">
          <a:xfrm>
            <a:off x="533400" y="457200"/>
            <a:ext cx="77724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There are two general types of column,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packed</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and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capillary</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(also known as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open tubular</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Packed columns contain a finely divided, inert, solid support material (commonly based on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diatomaceous earth</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coated with liquid stationary phase. Most packed columns are 1.5 - 10m in length and have an internal diameter of 2 - 4mm.</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Capillary columns have an internal diameter of a few tenths of a millimeter. They can be one of two types;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wall-coated open tubular</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(WCOT) or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support-coated open tubular</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(SCOT). Wall-coated columns consist of a capillary tube whose walls are coated with liquid stationary phase. In support-coated columns, the inner wall of the capillary is lined with a thin layer of support material such as diatomaceous earth, onto which the stationary phase has been adsorbed. SCOT columns are generally less efficient than WCOT columns. Both types of capillary column are more efficient than packed columns.</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In 1979, a new type of WCOT column was devised - the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Fused Silica Open Tubular</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(FSOT) column;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These have much thinner walls than the glass capillary columns, and are given strength by the polyimide coating. These columns are flexible and can be wound into coils. They have the advantages of physical strength, flexibility and low reactivity.</a:t>
            </a:r>
          </a:p>
        </p:txBody>
      </p:sp>
      <p:pic>
        <p:nvPicPr>
          <p:cNvPr id="3074" name="Picture 2" descr="http://teaching.shu.ac.uk/hwb/chemistry/tutorials/chrom/fsot.gif"/>
          <p:cNvPicPr>
            <a:picLocks noChangeAspect="1" noChangeArrowheads="1"/>
          </p:cNvPicPr>
          <p:nvPr/>
        </p:nvPicPr>
        <p:blipFill>
          <a:blip r:embed="rId3"/>
          <a:srcRect/>
          <a:stretch>
            <a:fillRect/>
          </a:stretch>
        </p:blipFill>
        <p:spPr bwMode="auto">
          <a:xfrm>
            <a:off x="228600" y="4724400"/>
            <a:ext cx="4171950" cy="1352550"/>
          </a:xfrm>
          <a:prstGeom prst="rect">
            <a:avLst/>
          </a:prstGeom>
          <a:noFill/>
        </p:spPr>
      </p:pic>
      <p:sp>
        <p:nvSpPr>
          <p:cNvPr id="6" name="Rectangle 5"/>
          <p:cNvSpPr/>
          <p:nvPr/>
        </p:nvSpPr>
        <p:spPr>
          <a:xfrm>
            <a:off x="914400" y="304800"/>
            <a:ext cx="6705600" cy="369332"/>
          </a:xfrm>
          <a:prstGeom prst="rect">
            <a:avLst/>
          </a:prstGeom>
        </p:spPr>
        <p:txBody>
          <a:bodyPr wrap="square">
            <a:spAutoFit/>
          </a:bodyPr>
          <a:lstStyle/>
          <a:p>
            <a:r>
              <a:rPr lang="en-US" b="1" dirty="0" smtClean="0"/>
              <a:t>Open Tubular  Column( capillary columns)  and Packed Columns</a:t>
            </a:r>
            <a:endParaRPr lang="en-US" b="1" dirty="0"/>
          </a:p>
        </p:txBody>
      </p:sp>
      <p:sp>
        <p:nvSpPr>
          <p:cNvPr id="9" name="Rectangle 8"/>
          <p:cNvSpPr/>
          <p:nvPr/>
        </p:nvSpPr>
        <p:spPr>
          <a:xfrm>
            <a:off x="5943600" y="6248400"/>
            <a:ext cx="2269917" cy="276999"/>
          </a:xfrm>
          <a:prstGeom prst="rect">
            <a:avLst/>
          </a:prstGeom>
          <a:solidFill>
            <a:srgbClr val="FFFF00"/>
          </a:solidFill>
        </p:spPr>
        <p:txBody>
          <a:bodyPr wrap="none">
            <a:spAutoFit/>
          </a:bodyPr>
          <a:lstStyle/>
          <a:p>
            <a:r>
              <a:rPr lang="en-US" sz="1200" b="1" dirty="0" smtClean="0">
                <a:solidFill>
                  <a:srgbClr val="0000FF"/>
                </a:solidFill>
              </a:rPr>
              <a:t>internal diameters from 1-4 mm.</a:t>
            </a:r>
            <a:endParaRPr lang="en-US" sz="1200" dirty="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533400"/>
            <a:ext cx="8001000" cy="1384995"/>
          </a:xfrm>
          <a:prstGeom prst="rect">
            <a:avLst/>
          </a:prstGeom>
        </p:spPr>
        <p:txBody>
          <a:bodyPr wrap="square">
            <a:spAutoFit/>
          </a:bodyPr>
          <a:lstStyle/>
          <a:p>
            <a:r>
              <a:rPr lang="en-US" sz="1400" dirty="0" smtClean="0">
                <a:latin typeface="Times New Roman" pitchFamily="18" charset="0"/>
                <a:cs typeface="Times New Roman" pitchFamily="18" charset="0"/>
              </a:rPr>
              <a:t>The first is a wall-coated open tubular (WCOT) column</a:t>
            </a:r>
          </a:p>
          <a:p>
            <a:r>
              <a:rPr lang="en-US" sz="1400" dirty="0" smtClean="0">
                <a:latin typeface="Times New Roman" pitchFamily="18" charset="0"/>
                <a:cs typeface="Times New Roman" pitchFamily="18" charset="0"/>
              </a:rPr>
              <a:t> </a:t>
            </a:r>
          </a:p>
          <a:p>
            <a:r>
              <a:rPr lang="en-US" sz="1400" dirty="0" smtClean="0">
                <a:latin typeface="Times New Roman" pitchFamily="18" charset="0"/>
                <a:cs typeface="Times New Roman" pitchFamily="18" charset="0"/>
              </a:rPr>
              <a:t>second type is a support-coated open tubular (SCOT) column</a:t>
            </a:r>
          </a:p>
          <a:p>
            <a:endParaRPr lang="en-US" sz="1400" dirty="0" smtClean="0">
              <a:latin typeface="Times New Roman" pitchFamily="18" charset="0"/>
              <a:cs typeface="Times New Roman" pitchFamily="18" charset="0"/>
            </a:endParaRPr>
          </a:p>
          <a:p>
            <a:r>
              <a:rPr lang="en-US" sz="1400" dirty="0" smtClean="0"/>
              <a:t>One of the most popular types of capillary columns is a special WCOT column called the fused-silica wall-coated (FSWC) open tubular column.</a:t>
            </a:r>
            <a:endParaRPr lang="en-US" sz="1400" dirty="0">
              <a:latin typeface="Times New Roman" pitchFamily="18" charset="0"/>
              <a:cs typeface="Times New Roman" pitchFamily="18" charset="0"/>
            </a:endParaRPr>
          </a:p>
        </p:txBody>
      </p:sp>
      <p:pic>
        <p:nvPicPr>
          <p:cNvPr id="23555" name="Picture 3"/>
          <p:cNvPicPr>
            <a:picLocks noChangeAspect="1" noChangeArrowheads="1"/>
          </p:cNvPicPr>
          <p:nvPr/>
        </p:nvPicPr>
        <p:blipFill>
          <a:blip r:embed="rId2"/>
          <a:srcRect/>
          <a:stretch>
            <a:fillRect/>
          </a:stretch>
        </p:blipFill>
        <p:spPr bwMode="auto">
          <a:xfrm>
            <a:off x="533400" y="1828800"/>
            <a:ext cx="7772400" cy="480123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ure 24-02a"/>
          <p:cNvPicPr>
            <a:picLocks noChangeAspect="1" noChangeArrowheads="1"/>
          </p:cNvPicPr>
          <p:nvPr/>
        </p:nvPicPr>
        <p:blipFill>
          <a:blip r:embed="rId2"/>
          <a:srcRect/>
          <a:stretch>
            <a:fillRect/>
          </a:stretch>
        </p:blipFill>
        <p:spPr bwMode="auto">
          <a:xfrm>
            <a:off x="304800" y="152400"/>
            <a:ext cx="5365165" cy="2803525"/>
          </a:xfrm>
          <a:prstGeom prst="rect">
            <a:avLst/>
          </a:prstGeom>
          <a:noFill/>
          <a:ln w="9525">
            <a:noFill/>
            <a:miter lim="800000"/>
            <a:headEnd/>
            <a:tailEnd/>
          </a:ln>
        </p:spPr>
      </p:pic>
      <p:pic>
        <p:nvPicPr>
          <p:cNvPr id="5" name="Picture 4"/>
          <p:cNvPicPr>
            <a:picLocks noChangeAspect="1" noChangeArrowheads="1"/>
          </p:cNvPicPr>
          <p:nvPr/>
        </p:nvPicPr>
        <p:blipFill>
          <a:blip r:embed="rId3"/>
          <a:srcRect l="18454" t="5813" r="9017"/>
          <a:stretch>
            <a:fillRect/>
          </a:stretch>
        </p:blipFill>
        <p:spPr bwMode="auto">
          <a:xfrm>
            <a:off x="228600" y="3048000"/>
            <a:ext cx="3164541" cy="3362325"/>
          </a:xfrm>
          <a:prstGeom prst="rect">
            <a:avLst/>
          </a:prstGeom>
          <a:noFill/>
        </p:spPr>
      </p:pic>
      <p:pic>
        <p:nvPicPr>
          <p:cNvPr id="6" name="Picture 5" descr="Harrisburg%20DUI%20Lawyer%20packed%20column%20GC%281%29"/>
          <p:cNvPicPr>
            <a:picLocks noChangeAspect="1" noChangeArrowheads="1"/>
          </p:cNvPicPr>
          <p:nvPr/>
        </p:nvPicPr>
        <p:blipFill>
          <a:blip r:embed="rId4"/>
          <a:srcRect/>
          <a:stretch>
            <a:fillRect/>
          </a:stretch>
        </p:blipFill>
        <p:spPr bwMode="auto">
          <a:xfrm>
            <a:off x="6324600" y="3048000"/>
            <a:ext cx="2514600" cy="3101339"/>
          </a:xfrm>
          <a:prstGeom prst="rect">
            <a:avLst/>
          </a:prstGeom>
          <a:noFill/>
        </p:spPr>
      </p:pic>
      <p:pic>
        <p:nvPicPr>
          <p:cNvPr id="7" name="Picture 3"/>
          <p:cNvPicPr>
            <a:picLocks noChangeAspect="1" noChangeArrowheads="1"/>
          </p:cNvPicPr>
          <p:nvPr/>
        </p:nvPicPr>
        <p:blipFill>
          <a:blip r:embed="rId5"/>
          <a:srcRect/>
          <a:stretch>
            <a:fillRect/>
          </a:stretch>
        </p:blipFill>
        <p:spPr bwMode="auto">
          <a:xfrm>
            <a:off x="6629400" y="0"/>
            <a:ext cx="1849163" cy="2658965"/>
          </a:xfrm>
          <a:prstGeom prst="rect">
            <a:avLst/>
          </a:prstGeom>
          <a:noFill/>
        </p:spPr>
      </p:pic>
      <p:sp>
        <p:nvSpPr>
          <p:cNvPr id="8" name="Rectangle 7"/>
          <p:cNvSpPr/>
          <p:nvPr/>
        </p:nvSpPr>
        <p:spPr>
          <a:xfrm>
            <a:off x="6477000" y="2590800"/>
            <a:ext cx="2269917" cy="276999"/>
          </a:xfrm>
          <a:prstGeom prst="rect">
            <a:avLst/>
          </a:prstGeom>
          <a:solidFill>
            <a:srgbClr val="FFFF00"/>
          </a:solidFill>
        </p:spPr>
        <p:txBody>
          <a:bodyPr wrap="none">
            <a:spAutoFit/>
          </a:bodyPr>
          <a:lstStyle/>
          <a:p>
            <a:r>
              <a:rPr lang="en-US" sz="1200" b="1" dirty="0" smtClean="0">
                <a:solidFill>
                  <a:srgbClr val="0000FF"/>
                </a:solidFill>
              </a:rPr>
              <a:t>internal diameters from 1-4 mm.</a:t>
            </a:r>
            <a:endParaRPr lang="en-US" sz="1200" dirty="0">
              <a:solidFill>
                <a:srgbClr val="0000FF"/>
              </a:solidFill>
            </a:endParaRPr>
          </a:p>
        </p:txBody>
      </p:sp>
      <p:pic>
        <p:nvPicPr>
          <p:cNvPr id="10" name="Picture 5"/>
          <p:cNvPicPr>
            <a:picLocks noChangeAspect="1" noChangeArrowheads="1"/>
          </p:cNvPicPr>
          <p:nvPr/>
        </p:nvPicPr>
        <p:blipFill>
          <a:blip r:embed="rId6"/>
          <a:srcRect/>
          <a:stretch>
            <a:fillRect/>
          </a:stretch>
        </p:blipFill>
        <p:spPr bwMode="auto">
          <a:xfrm>
            <a:off x="2743200" y="4724400"/>
            <a:ext cx="2642907" cy="16954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ationaryphases"/>
          <p:cNvPicPr>
            <a:picLocks noChangeAspect="1" noChangeArrowheads="1"/>
          </p:cNvPicPr>
          <p:nvPr/>
        </p:nvPicPr>
        <p:blipFill>
          <a:blip r:embed="rId2">
            <a:lum bright="-20000" contrast="-20000"/>
          </a:blip>
          <a:srcRect/>
          <a:stretch>
            <a:fillRect/>
          </a:stretch>
        </p:blipFill>
        <p:spPr bwMode="auto">
          <a:xfrm>
            <a:off x="838200" y="381000"/>
            <a:ext cx="6626225" cy="53498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443038" y="681038"/>
            <a:ext cx="6257925" cy="54959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485900" y="328613"/>
            <a:ext cx="6172200" cy="62007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651</Words>
  <Application>Microsoft Office PowerPoint</Application>
  <PresentationFormat>On-screen Show (4:3)</PresentationFormat>
  <Paragraphs>49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High-performance liquid chromatography </vt:lpstr>
      <vt:lpstr>Slide 16</vt:lpstr>
      <vt:lpstr>Slide 17</vt:lpstr>
      <vt:lpstr>Slide 18</vt:lpstr>
      <vt:lpstr>Slide 19</vt:lpstr>
      <vt:lpstr>Slide 20</vt:lpstr>
      <vt:lpstr>Slide 21</vt:lpstr>
      <vt:lpstr>Slide 22</vt:lpstr>
    </vt:vector>
  </TitlesOfParts>
  <Company>Chemistry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Tahseen</dc:creator>
  <cp:lastModifiedBy>dell</cp:lastModifiedBy>
  <cp:revision>22</cp:revision>
  <dcterms:created xsi:type="dcterms:W3CDTF">2015-10-27T17:23:40Z</dcterms:created>
  <dcterms:modified xsi:type="dcterms:W3CDTF">2018-04-21T19:19:18Z</dcterms:modified>
</cp:coreProperties>
</file>